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embeddedFontLst>
    <p:embeddedFont>
      <p:font typeface="Calibri" pitchFamily="34" charset="0"/>
      <p:regular r:id="rId16"/>
      <p:bold r:id="rId17"/>
      <p:italic r:id="rId18"/>
      <p:boldItalic r:id="rId19"/>
    </p:embeddedFont>
    <p:embeddedFont>
      <p:font typeface="Inter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-72" y="-7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4D473-7DC6-46B8-A4C9-45ED17F83BB7}" type="datetimeFigureOut">
              <a:rPr lang="en-IN" smtClean="0"/>
              <a:t>22-01-2026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5F487-4A23-433F-A9BD-36DB95205E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076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88510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NGO Website – Building Trust, Visibility &amp; Impact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885099" y="447198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Professional Digital Presence for Social Good</a:t>
            </a:r>
            <a:endParaRPr lang="en-US" sz="175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6304901" cy="8229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12773465" y="7792818"/>
            <a:ext cx="1773115" cy="35722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0789" y="1099304"/>
            <a:ext cx="7722870" cy="429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 Professional Platform for Meaningful Impact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600789" y="1785938"/>
            <a:ext cx="7942421" cy="549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Investing in a high-quality website is investing in the future of your NGO, solidifying your mission and amplifying your ability to make a difference.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00789" y="2528411"/>
            <a:ext cx="686633" cy="1263610"/>
          </a:xfrm>
          <a:prstGeom prst="roundRect">
            <a:avLst>
              <a:gd name="adj" fmla="val 36002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458992" y="2699980"/>
            <a:ext cx="3473053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Strengthens Trust and Credibility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1458992" y="3071098"/>
            <a:ext cx="7084219" cy="549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polished online presence projects professionalism, assuring stakeholders of your reliability and dedication.</a:t>
            </a:r>
            <a:endParaRPr lang="en-US" sz="1350" dirty="0"/>
          </a:p>
        </p:txBody>
      </p:sp>
      <p:sp>
        <p:nvSpPr>
          <p:cNvPr id="9" name="Shape 5"/>
          <p:cNvSpPr/>
          <p:nvPr/>
        </p:nvSpPr>
        <p:spPr>
          <a:xfrm>
            <a:off x="600789" y="3963591"/>
            <a:ext cx="686633" cy="1263610"/>
          </a:xfrm>
          <a:prstGeom prst="roundRect">
            <a:avLst>
              <a:gd name="adj" fmla="val 36002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1458992" y="4135160"/>
            <a:ext cx="3739991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Increases Engagement and Support</a:t>
            </a:r>
            <a:endParaRPr lang="en-US" sz="1650" dirty="0"/>
          </a:p>
        </p:txBody>
      </p:sp>
      <p:sp>
        <p:nvSpPr>
          <p:cNvPr id="12" name="Text 7"/>
          <p:cNvSpPr/>
          <p:nvPr/>
        </p:nvSpPr>
        <p:spPr>
          <a:xfrm>
            <a:off x="1458992" y="4506278"/>
            <a:ext cx="7084219" cy="549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making interactions intuitive and impactful, your website fosters a vibrant community of supporters and active participants.</a:t>
            </a:r>
            <a:endParaRPr lang="en-US" sz="1350" dirty="0"/>
          </a:p>
        </p:txBody>
      </p:sp>
      <p:sp>
        <p:nvSpPr>
          <p:cNvPr id="13" name="Shape 8"/>
          <p:cNvSpPr/>
          <p:nvPr/>
        </p:nvSpPr>
        <p:spPr>
          <a:xfrm>
            <a:off x="600789" y="5398770"/>
            <a:ext cx="686633" cy="1263610"/>
          </a:xfrm>
          <a:prstGeom prst="roundRect">
            <a:avLst>
              <a:gd name="adj" fmla="val 36002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Text 9"/>
          <p:cNvSpPr/>
          <p:nvPr/>
        </p:nvSpPr>
        <p:spPr>
          <a:xfrm>
            <a:off x="1458992" y="5570339"/>
            <a:ext cx="4356021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Positions the NGO for Sustainable Growth</a:t>
            </a:r>
            <a:endParaRPr lang="en-US" sz="1650" dirty="0"/>
          </a:p>
        </p:txBody>
      </p:sp>
      <p:sp>
        <p:nvSpPr>
          <p:cNvPr id="16" name="Text 10"/>
          <p:cNvSpPr/>
          <p:nvPr/>
        </p:nvSpPr>
        <p:spPr>
          <a:xfrm>
            <a:off x="1458992" y="5941457"/>
            <a:ext cx="7084219" cy="549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robust digital foundation is critical for long-term success, enabling efficient operations, expanded reach, and consistent impact.</a:t>
            </a:r>
            <a:endParaRPr lang="en-US" sz="1350" dirty="0"/>
          </a:p>
        </p:txBody>
      </p:sp>
      <p:sp>
        <p:nvSpPr>
          <p:cNvPr id="17" name="Text 11"/>
          <p:cNvSpPr/>
          <p:nvPr/>
        </p:nvSpPr>
        <p:spPr>
          <a:xfrm>
            <a:off x="600789" y="6855500"/>
            <a:ext cx="7942421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Thank You.</a:t>
            </a:r>
            <a:endParaRPr lang="en-US" sz="13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693529" y="870464"/>
            <a:ext cx="8208932" cy="6945923"/>
            <a:chOff x="1455573" y="228600"/>
            <a:chExt cx="6306532" cy="6264600"/>
          </a:xfrm>
        </p:grpSpPr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5573" y="228600"/>
              <a:ext cx="6306532" cy="298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6291" y="3505200"/>
              <a:ext cx="6238105" cy="298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4529797" y="224133"/>
            <a:ext cx="4762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Sample Website layouts</a:t>
            </a:r>
            <a:endParaRPr lang="en-IN" sz="36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12773465" y="7792818"/>
            <a:ext cx="1773115" cy="35722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291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583" y="354506"/>
            <a:ext cx="7826325" cy="374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311" y="4322077"/>
            <a:ext cx="7882597" cy="3782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12773465" y="7792818"/>
            <a:ext cx="1773115" cy="35722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640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952" y="153572"/>
            <a:ext cx="8398983" cy="4066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221" y="4220308"/>
            <a:ext cx="8186714" cy="4009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12773465" y="7792818"/>
            <a:ext cx="1773115" cy="35722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783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933037" y="3796598"/>
            <a:ext cx="13128546" cy="3940850"/>
            <a:chOff x="735687" y="3512582"/>
            <a:chExt cx="13128546" cy="3940850"/>
          </a:xfrm>
        </p:grpSpPr>
        <p:sp>
          <p:nvSpPr>
            <p:cNvPr id="4" name="Shape 1"/>
            <p:cNvSpPr/>
            <p:nvPr/>
          </p:nvSpPr>
          <p:spPr>
            <a:xfrm>
              <a:off x="766167" y="4388168"/>
              <a:ext cx="4220051" cy="3065264"/>
            </a:xfrm>
            <a:prstGeom prst="roundRect">
              <a:avLst>
                <a:gd name="adj" fmla="val 4773"/>
              </a:avLst>
            </a:prstGeom>
            <a:solidFill>
              <a:srgbClr val="FFFFFF"/>
            </a:solidFill>
            <a:ln w="30480">
              <a:solidFill>
                <a:srgbClr val="C0C1D7"/>
              </a:solidFill>
              <a:prstDash val="solid"/>
            </a:ln>
          </p:spPr>
        </p:sp>
        <p:sp>
          <p:nvSpPr>
            <p:cNvPr id="5" name="Shape 2"/>
            <p:cNvSpPr/>
            <p:nvPr/>
          </p:nvSpPr>
          <p:spPr>
            <a:xfrm>
              <a:off x="735687" y="4388168"/>
              <a:ext cx="121920" cy="3065264"/>
            </a:xfrm>
            <a:prstGeom prst="roundRect">
              <a:avLst>
                <a:gd name="adj" fmla="val 75416"/>
              </a:avLst>
            </a:prstGeom>
            <a:solidFill>
              <a:srgbClr val="4950BC"/>
            </a:solidFill>
            <a:ln/>
          </p:spPr>
        </p:sp>
        <p:sp>
          <p:nvSpPr>
            <p:cNvPr id="8" name="Shape 5"/>
            <p:cNvSpPr/>
            <p:nvPr/>
          </p:nvSpPr>
          <p:spPr>
            <a:xfrm>
              <a:off x="5205055" y="4388168"/>
              <a:ext cx="4220170" cy="3065264"/>
            </a:xfrm>
            <a:prstGeom prst="roundRect">
              <a:avLst>
                <a:gd name="adj" fmla="val 4773"/>
              </a:avLst>
            </a:prstGeom>
            <a:solidFill>
              <a:srgbClr val="FFFFFF"/>
            </a:solidFill>
            <a:ln w="30480">
              <a:solidFill>
                <a:srgbClr val="C0C1D7"/>
              </a:solidFill>
              <a:prstDash val="solid"/>
            </a:ln>
          </p:spPr>
        </p:sp>
        <p:sp>
          <p:nvSpPr>
            <p:cNvPr id="9" name="Shape 6"/>
            <p:cNvSpPr/>
            <p:nvPr/>
          </p:nvSpPr>
          <p:spPr>
            <a:xfrm>
              <a:off x="5174575" y="4388168"/>
              <a:ext cx="121920" cy="3065264"/>
            </a:xfrm>
            <a:prstGeom prst="roundRect">
              <a:avLst>
                <a:gd name="adj" fmla="val 75416"/>
              </a:avLst>
            </a:prstGeom>
            <a:solidFill>
              <a:srgbClr val="4950BC"/>
            </a:solidFill>
            <a:ln/>
          </p:spPr>
        </p:sp>
        <p:sp>
          <p:nvSpPr>
            <p:cNvPr id="12" name="Shape 9"/>
            <p:cNvSpPr/>
            <p:nvPr/>
          </p:nvSpPr>
          <p:spPr>
            <a:xfrm>
              <a:off x="9644063" y="4388168"/>
              <a:ext cx="4220170" cy="3065264"/>
            </a:xfrm>
            <a:prstGeom prst="roundRect">
              <a:avLst>
                <a:gd name="adj" fmla="val 4773"/>
              </a:avLst>
            </a:prstGeom>
            <a:solidFill>
              <a:srgbClr val="FFFFFF"/>
            </a:solidFill>
            <a:ln w="30480">
              <a:solidFill>
                <a:srgbClr val="C0C1D7"/>
              </a:solidFill>
              <a:prstDash val="solid"/>
            </a:ln>
          </p:spPr>
        </p:sp>
        <p:sp>
          <p:nvSpPr>
            <p:cNvPr id="13" name="Shape 10"/>
            <p:cNvSpPr/>
            <p:nvPr/>
          </p:nvSpPr>
          <p:spPr>
            <a:xfrm>
              <a:off x="9613583" y="4388168"/>
              <a:ext cx="121920" cy="3065264"/>
            </a:xfrm>
            <a:prstGeom prst="roundRect">
              <a:avLst>
                <a:gd name="adj" fmla="val 75416"/>
              </a:avLst>
            </a:prstGeom>
            <a:solidFill>
              <a:srgbClr val="4950BC"/>
            </a:solidFill>
            <a:ln/>
          </p:spPr>
        </p:sp>
        <p:grpSp>
          <p:nvGrpSpPr>
            <p:cNvPr id="16" name="Group 15"/>
            <p:cNvGrpSpPr/>
            <p:nvPr/>
          </p:nvGrpSpPr>
          <p:grpSpPr>
            <a:xfrm>
              <a:off x="766167" y="3512582"/>
              <a:ext cx="12848749" cy="3691532"/>
              <a:chOff x="766167" y="3512582"/>
              <a:chExt cx="12848749" cy="3691532"/>
            </a:xfrm>
          </p:grpSpPr>
          <p:sp>
            <p:nvSpPr>
              <p:cNvPr id="3" name="Text 0"/>
              <p:cNvSpPr/>
              <p:nvPr/>
            </p:nvSpPr>
            <p:spPr>
              <a:xfrm>
                <a:off x="766167" y="3512582"/>
                <a:ext cx="8249007" cy="547211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4300"/>
                  </a:lnSpc>
                  <a:buNone/>
                </a:pPr>
                <a:r>
                  <a:rPr lang="en-US" sz="3400" b="1" dirty="0">
                    <a:solidFill>
                      <a:srgbClr val="000000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The Need for a Strong Digital Presence</a:t>
                </a:r>
                <a:endParaRPr lang="en-US" sz="3400" dirty="0"/>
              </a:p>
            </p:txBody>
          </p:sp>
          <p:sp>
            <p:nvSpPr>
              <p:cNvPr id="6" name="Text 3"/>
              <p:cNvSpPr/>
              <p:nvPr/>
            </p:nvSpPr>
            <p:spPr>
              <a:xfrm>
                <a:off x="1106924" y="4637484"/>
                <a:ext cx="3606403" cy="341948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650"/>
                  </a:lnSpc>
                  <a:buNone/>
                </a:pPr>
                <a:r>
                  <a:rPr lang="en-US" sz="2150" b="1" dirty="0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Builds Trust and Credibility</a:t>
                </a:r>
                <a:endParaRPr lang="en-US" sz="2150" dirty="0"/>
              </a:p>
            </p:txBody>
          </p:sp>
          <p:sp>
            <p:nvSpPr>
              <p:cNvPr id="7" name="Text 4"/>
              <p:cNvSpPr/>
              <p:nvPr/>
            </p:nvSpPr>
            <p:spPr>
              <a:xfrm>
                <a:off x="1106924" y="5110758"/>
                <a:ext cx="3629978" cy="1751409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2750"/>
                  </a:lnSpc>
                  <a:buNone/>
                </a:pPr>
                <a:r>
                  <a:rPr lang="en-US" sz="1700" dirty="0">
                    <a:solidFill>
                      <a:srgbClr val="272525"/>
                    </a:solidFill>
                    <a:latin typeface="Inter" pitchFamily="34" charset="0"/>
                    <a:ea typeface="Inter" pitchFamily="34" charset="-122"/>
                    <a:cs typeface="Inter" pitchFamily="34" charset="-120"/>
                  </a:rPr>
                  <a:t>A well-designed website establishes legitimacy, reassuring donors, partners, and beneficiaries of your organization's integrity and commitment.</a:t>
                </a:r>
                <a:endParaRPr lang="en-US" sz="1700" dirty="0"/>
              </a:p>
            </p:txBody>
          </p:sp>
          <p:sp>
            <p:nvSpPr>
              <p:cNvPr id="10" name="Text 7"/>
              <p:cNvSpPr/>
              <p:nvPr/>
            </p:nvSpPr>
            <p:spPr>
              <a:xfrm>
                <a:off x="5545812" y="4637484"/>
                <a:ext cx="3630097" cy="68389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2650"/>
                  </a:lnSpc>
                  <a:buNone/>
                </a:pPr>
                <a:r>
                  <a:rPr lang="en-US" sz="2150" b="1" dirty="0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Clearly Communicates Mission and Impact</a:t>
                </a:r>
                <a:endParaRPr lang="en-US" sz="2150" dirty="0"/>
              </a:p>
            </p:txBody>
          </p:sp>
          <p:sp>
            <p:nvSpPr>
              <p:cNvPr id="11" name="Text 8"/>
              <p:cNvSpPr/>
              <p:nvPr/>
            </p:nvSpPr>
            <p:spPr>
              <a:xfrm>
                <a:off x="5545812" y="5452705"/>
                <a:ext cx="3630097" cy="1751409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2750"/>
                  </a:lnSpc>
                  <a:buNone/>
                </a:pPr>
                <a:r>
                  <a:rPr lang="en-US" sz="1700" dirty="0">
                    <a:solidFill>
                      <a:srgbClr val="272525"/>
                    </a:solidFill>
                    <a:latin typeface="Inter" pitchFamily="34" charset="0"/>
                    <a:ea typeface="Inter" pitchFamily="34" charset="-122"/>
                    <a:cs typeface="Inter" pitchFamily="34" charset="-120"/>
                  </a:rPr>
                  <a:t>Effectively articulate your purpose, values, and the tangible differences you make in the world, fostering deeper understanding and connection.</a:t>
                </a:r>
                <a:endParaRPr lang="en-US" sz="1700" dirty="0"/>
              </a:p>
            </p:txBody>
          </p:sp>
          <p:sp>
            <p:nvSpPr>
              <p:cNvPr id="14" name="Text 11"/>
              <p:cNvSpPr/>
              <p:nvPr/>
            </p:nvSpPr>
            <p:spPr>
              <a:xfrm>
                <a:off x="9984819" y="4637484"/>
                <a:ext cx="3630097" cy="68389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2650"/>
                  </a:lnSpc>
                  <a:buNone/>
                </a:pPr>
                <a:r>
                  <a:rPr lang="en-US" sz="2150" b="1" dirty="0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Acts as a Central Platform for Engagement</a:t>
                </a:r>
                <a:endParaRPr lang="en-US" sz="2150" dirty="0"/>
              </a:p>
            </p:txBody>
          </p:sp>
          <p:sp>
            <p:nvSpPr>
              <p:cNvPr id="15" name="Text 12"/>
              <p:cNvSpPr/>
              <p:nvPr/>
            </p:nvSpPr>
            <p:spPr>
              <a:xfrm>
                <a:off x="9984819" y="5452705"/>
                <a:ext cx="3630097" cy="1751409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2750"/>
                  </a:lnSpc>
                  <a:buNone/>
                </a:pPr>
                <a:r>
                  <a:rPr lang="en-US" sz="1700" dirty="0">
                    <a:solidFill>
                      <a:srgbClr val="272525"/>
                    </a:solidFill>
                    <a:latin typeface="Inter" pitchFamily="34" charset="0"/>
                    <a:ea typeface="Inter" pitchFamily="34" charset="-122"/>
                    <a:cs typeface="Inter" pitchFamily="34" charset="-120"/>
                  </a:rPr>
                  <a:t>Your website serves as the hub for all digital activities, uniting communication, outreach, and community-building efforts in one accessible space.</a:t>
                </a:r>
                <a:endParaRPr lang="en-US" sz="1700" dirty="0"/>
              </a:p>
            </p:txBody>
          </p:sp>
        </p:grp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8474"/>
            <a:ext cx="14630400" cy="3502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ounded Rectangle 17"/>
          <p:cNvSpPr/>
          <p:nvPr/>
        </p:nvSpPr>
        <p:spPr>
          <a:xfrm>
            <a:off x="12773465" y="7792818"/>
            <a:ext cx="1773115" cy="35722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6526" y="610553"/>
            <a:ext cx="10055423" cy="554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Homepage: First 5 Seconds Decide Everything</a:t>
            </a:r>
            <a:endParaRPr lang="en-US" sz="3450" dirty="0"/>
          </a:p>
        </p:txBody>
      </p:sp>
      <p:sp>
        <p:nvSpPr>
          <p:cNvPr id="3" name="Shape 1"/>
          <p:cNvSpPr/>
          <p:nvPr/>
        </p:nvSpPr>
        <p:spPr>
          <a:xfrm>
            <a:off x="776526" y="1747480"/>
            <a:ext cx="499229" cy="499229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497568" y="1823680"/>
            <a:ext cx="295525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Clear Introduction to Mission and Focus Areas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497568" y="3085624"/>
            <a:ext cx="2955250" cy="2130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Immediately convey what your NGO stands for and the critical issues it addresses, creating an instant connection with visitors.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4730115" y="1747480"/>
            <a:ext cx="499229" cy="499229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158" y="1823680"/>
            <a:ext cx="295525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Strong Visual Storytelling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5451158" y="2738914"/>
            <a:ext cx="2955250" cy="2130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 compelling images and videos that powerfully illustrate your work and the lives you touch, making your mission resonate on an emotional level.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76526" y="5659636"/>
            <a:ext cx="499229" cy="499229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497568" y="5735836"/>
            <a:ext cx="374022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Easy Access to Key Actions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1497568" y="6304359"/>
            <a:ext cx="6908840" cy="1065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Prominently feature calls-to-action for donations, contact information, and volunteer opportunities, guiding visitors directly to engagement.</a:t>
            </a:r>
            <a:endParaRPr lang="en-US" sz="17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286" y="1747480"/>
            <a:ext cx="4906089" cy="4906089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12773465" y="7792818"/>
            <a:ext cx="1773115" cy="35722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78706"/>
            <a:ext cx="977574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About Us: Establishing Legitimacy and Trust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09931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"About Us" section is crucial for building credibility and fostering donor confidence. It's where potential supporters gain insight into your organization's foundation and values.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854416"/>
            <a:ext cx="39114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NGO Background and Vision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344835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Share your origin story, key milestones, and the inspiring vision that drives your work. This personalizes your organization.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5235893" y="4854416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Registration and Legal Information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5699165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transparent details about your legal status and registrations. This demonstrates accountability and ensures donor peace of mind.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9677995" y="4854416"/>
            <a:ext cx="38713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Leadership and Core Values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5344835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Introduce your leadership team and articulate the core values that guide your decisions and actions, showcasing the heart of your mission.</a:t>
            </a:r>
            <a:endParaRPr lang="en-US" sz="175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90" y="2995149"/>
            <a:ext cx="3792278" cy="178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893" y="2873789"/>
            <a:ext cx="3303196" cy="190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4508" y="2594712"/>
            <a:ext cx="3981382" cy="2259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12857285" y="7792818"/>
            <a:ext cx="1773115" cy="35722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67508" y="465534"/>
            <a:ext cx="7236857" cy="422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Programs &amp; Initiatives: Showing Real Impact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1967508" y="1226344"/>
            <a:ext cx="10695265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Translate your efforts into tangible results by showcasing your programs with clarity and compelling evidence of their success.</a:t>
            </a:r>
            <a:endParaRPr lang="en-US" sz="1300" dirty="0"/>
          </a:p>
        </p:txBody>
      </p:sp>
      <p:sp>
        <p:nvSpPr>
          <p:cNvPr id="6" name="Text 2"/>
          <p:cNvSpPr/>
          <p:nvPr/>
        </p:nvSpPr>
        <p:spPr>
          <a:xfrm>
            <a:off x="8633817" y="1877139"/>
            <a:ext cx="2614970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Clear Listing of Initiatives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8633817" y="2310289"/>
            <a:ext cx="4036457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Categorize your programs logically, making it easy for visitors to understand the scope and breadth of your work.</a:t>
            </a:r>
            <a:endParaRPr lang="en-US" sz="1300" dirty="0"/>
          </a:p>
        </p:txBody>
      </p:sp>
      <p:sp>
        <p:nvSpPr>
          <p:cNvPr id="9" name="Text 4"/>
          <p:cNvSpPr/>
          <p:nvPr/>
        </p:nvSpPr>
        <p:spPr>
          <a:xfrm>
            <a:off x="8633817" y="3459956"/>
            <a:ext cx="2586276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Program-Specific Details</a:t>
            </a:r>
            <a:endParaRPr lang="en-US" sz="1650" dirty="0"/>
          </a:p>
        </p:txBody>
      </p:sp>
      <p:sp>
        <p:nvSpPr>
          <p:cNvPr id="10" name="Text 5"/>
          <p:cNvSpPr/>
          <p:nvPr/>
        </p:nvSpPr>
        <p:spPr>
          <a:xfrm>
            <a:off x="8633817" y="3893106"/>
            <a:ext cx="4036457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Dedicated pages for each program should provide in-depth information, objectives, and target beneficiaries.</a:t>
            </a:r>
            <a:endParaRPr lang="en-US" sz="1300" dirty="0"/>
          </a:p>
        </p:txBody>
      </p:sp>
      <p:sp>
        <p:nvSpPr>
          <p:cNvPr id="12" name="Text 6"/>
          <p:cNvSpPr/>
          <p:nvPr/>
        </p:nvSpPr>
        <p:spPr>
          <a:xfrm>
            <a:off x="8633817" y="5042773"/>
            <a:ext cx="3629978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Quantifiable Results and Outcomes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8633817" y="5475923"/>
            <a:ext cx="4036457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 data, testimonials, and success stories that highlight the measurable impact of your programs on communities and individuals.</a:t>
            </a:r>
            <a:endParaRPr lang="en-US" sz="13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892" y="1618570"/>
            <a:ext cx="5300602" cy="3086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423" y="4833881"/>
            <a:ext cx="6221583" cy="2423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ounded Rectangle 15"/>
          <p:cNvSpPr/>
          <p:nvPr/>
        </p:nvSpPr>
        <p:spPr>
          <a:xfrm>
            <a:off x="12773465" y="7792818"/>
            <a:ext cx="1773115" cy="35722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12773465" y="7792818"/>
            <a:ext cx="1773115" cy="35722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2" name="Group 21"/>
          <p:cNvGrpSpPr/>
          <p:nvPr/>
        </p:nvGrpSpPr>
        <p:grpSpPr>
          <a:xfrm>
            <a:off x="832128" y="3671411"/>
            <a:ext cx="12966144" cy="4207312"/>
            <a:chOff x="832128" y="3292316"/>
            <a:chExt cx="12966144" cy="4207312"/>
          </a:xfrm>
        </p:grpSpPr>
        <p:sp>
          <p:nvSpPr>
            <p:cNvPr id="5" name="Shape 2"/>
            <p:cNvSpPr/>
            <p:nvPr/>
          </p:nvSpPr>
          <p:spPr>
            <a:xfrm>
              <a:off x="832128" y="4670941"/>
              <a:ext cx="12966144" cy="2828687"/>
            </a:xfrm>
            <a:prstGeom prst="roundRect">
              <a:avLst>
                <a:gd name="adj" fmla="val 3044"/>
              </a:avLst>
            </a:prstGeom>
            <a:solidFill>
              <a:srgbClr val="DADBF1"/>
            </a:solidFill>
            <a:ln w="7620">
              <a:solidFill>
                <a:srgbClr val="C0C1D7"/>
              </a:solidFill>
              <a:prstDash val="solid"/>
            </a:ln>
          </p:spPr>
        </p:sp>
        <p:sp>
          <p:nvSpPr>
            <p:cNvPr id="6" name="Shape 3"/>
            <p:cNvSpPr/>
            <p:nvPr/>
          </p:nvSpPr>
          <p:spPr>
            <a:xfrm>
              <a:off x="839748" y="4678561"/>
              <a:ext cx="4316968" cy="2813447"/>
            </a:xfrm>
            <a:prstGeom prst="roundRect">
              <a:avLst>
                <a:gd name="adj" fmla="val 3060"/>
              </a:avLst>
            </a:prstGeom>
            <a:solidFill>
              <a:srgbClr val="DADBF1"/>
            </a:solidFill>
            <a:ln/>
          </p:spPr>
        </p:sp>
        <p:sp>
          <p:nvSpPr>
            <p:cNvPr id="9" name="Shape 6"/>
            <p:cNvSpPr/>
            <p:nvPr/>
          </p:nvSpPr>
          <p:spPr>
            <a:xfrm>
              <a:off x="5156716" y="4678561"/>
              <a:ext cx="4316968" cy="2813447"/>
            </a:xfrm>
            <a:prstGeom prst="rect">
              <a:avLst/>
            </a:prstGeom>
            <a:solidFill>
              <a:srgbClr val="DADBF1"/>
            </a:solidFill>
            <a:ln/>
          </p:spPr>
        </p:sp>
        <p:sp>
          <p:nvSpPr>
            <p:cNvPr id="10" name="Shape 7"/>
            <p:cNvSpPr/>
            <p:nvPr/>
          </p:nvSpPr>
          <p:spPr>
            <a:xfrm>
              <a:off x="5156716" y="4678561"/>
              <a:ext cx="22860" cy="2813447"/>
            </a:xfrm>
            <a:prstGeom prst="roundRect">
              <a:avLst>
                <a:gd name="adj" fmla="val 376639"/>
              </a:avLst>
            </a:prstGeom>
            <a:solidFill>
              <a:srgbClr val="C0C1D7"/>
            </a:solidFill>
            <a:ln/>
          </p:spPr>
        </p:sp>
        <p:sp>
          <p:nvSpPr>
            <p:cNvPr id="15" name="Shape 11"/>
            <p:cNvSpPr/>
            <p:nvPr/>
          </p:nvSpPr>
          <p:spPr>
            <a:xfrm>
              <a:off x="9473684" y="4678561"/>
              <a:ext cx="4316968" cy="2813447"/>
            </a:xfrm>
            <a:prstGeom prst="rect">
              <a:avLst/>
            </a:prstGeom>
            <a:solidFill>
              <a:srgbClr val="DADBF1"/>
            </a:solidFill>
            <a:ln/>
          </p:spPr>
        </p:sp>
        <p:sp>
          <p:nvSpPr>
            <p:cNvPr id="16" name="Shape 12"/>
            <p:cNvSpPr/>
            <p:nvPr/>
          </p:nvSpPr>
          <p:spPr>
            <a:xfrm>
              <a:off x="9473684" y="4678561"/>
              <a:ext cx="22860" cy="2813447"/>
            </a:xfrm>
            <a:prstGeom prst="roundRect">
              <a:avLst>
                <a:gd name="adj" fmla="val 376639"/>
              </a:avLst>
            </a:prstGeom>
            <a:solidFill>
              <a:srgbClr val="C0C1D7"/>
            </a:solidFill>
            <a:ln/>
          </p:spPr>
        </p:sp>
        <p:grpSp>
          <p:nvGrpSpPr>
            <p:cNvPr id="21" name="Group 20"/>
            <p:cNvGrpSpPr/>
            <p:nvPr/>
          </p:nvGrpSpPr>
          <p:grpSpPr>
            <a:xfrm>
              <a:off x="832128" y="3292316"/>
              <a:ext cx="12966144" cy="3994785"/>
              <a:chOff x="832128" y="3292316"/>
              <a:chExt cx="12966144" cy="3994785"/>
            </a:xfrm>
          </p:grpSpPr>
          <p:sp>
            <p:nvSpPr>
              <p:cNvPr id="3" name="Text 0"/>
              <p:cNvSpPr/>
              <p:nvPr/>
            </p:nvSpPr>
            <p:spPr>
              <a:xfrm>
                <a:off x="832128" y="3292316"/>
                <a:ext cx="10622042" cy="51256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4000"/>
                  </a:lnSpc>
                  <a:buNone/>
                </a:pPr>
                <a:r>
                  <a:rPr lang="en-US" sz="3200" b="1" dirty="0">
                    <a:solidFill>
                      <a:srgbClr val="000000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Engagement Features: Making It Easy to Get Involved</a:t>
                </a:r>
                <a:endParaRPr lang="en-US" sz="3200" dirty="0"/>
              </a:p>
            </p:txBody>
          </p:sp>
          <p:sp>
            <p:nvSpPr>
              <p:cNvPr id="4" name="Text 1"/>
              <p:cNvSpPr/>
              <p:nvPr/>
            </p:nvSpPr>
            <p:spPr>
              <a:xfrm>
                <a:off x="832128" y="4112300"/>
                <a:ext cx="12966144" cy="328017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550"/>
                  </a:lnSpc>
                  <a:buNone/>
                </a:pPr>
                <a:r>
                  <a:rPr lang="en-US" sz="1600" dirty="0">
                    <a:solidFill>
                      <a:srgbClr val="272525"/>
                    </a:solidFill>
                    <a:latin typeface="Inter" pitchFamily="34" charset="0"/>
                    <a:ea typeface="Inter" pitchFamily="34" charset="-122"/>
                    <a:cs typeface="Inter" pitchFamily="34" charset="-120"/>
                  </a:rPr>
                  <a:t>Empower your audience to become active participants in your mission through intuitive and accessible engagement pathways.</a:t>
                </a:r>
                <a:endParaRPr lang="en-US" sz="1600" dirty="0"/>
              </a:p>
            </p:txBody>
          </p:sp>
          <p:sp>
            <p:nvSpPr>
              <p:cNvPr id="7" name="Text 4"/>
              <p:cNvSpPr/>
              <p:nvPr/>
            </p:nvSpPr>
            <p:spPr>
              <a:xfrm>
                <a:off x="1044654" y="4883468"/>
                <a:ext cx="3599617" cy="640556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2500"/>
                  </a:lnSpc>
                  <a:buNone/>
                </a:pPr>
                <a:r>
                  <a:rPr lang="en-US" sz="2000" b="1" dirty="0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Volunteer &amp; Partnership Opportunities</a:t>
                </a:r>
                <a:endParaRPr lang="en-US" sz="2000" dirty="0"/>
              </a:p>
            </p:txBody>
          </p:sp>
          <p:sp>
            <p:nvSpPr>
              <p:cNvPr id="8" name="Text 5"/>
              <p:cNvSpPr/>
              <p:nvPr/>
            </p:nvSpPr>
            <p:spPr>
              <a:xfrm>
                <a:off x="1044654" y="5647015"/>
                <a:ext cx="3599617" cy="1312069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2550"/>
                  </a:lnSpc>
                  <a:buNone/>
                </a:pPr>
                <a:r>
                  <a:rPr lang="en-US" sz="1600" dirty="0">
                    <a:solidFill>
                      <a:srgbClr val="272525"/>
                    </a:solidFill>
                    <a:latin typeface="Inter" pitchFamily="34" charset="0"/>
                    <a:ea typeface="Inter" pitchFamily="34" charset="-122"/>
                    <a:cs typeface="Inter" pitchFamily="34" charset="-120"/>
                  </a:rPr>
                  <a:t>Clearly outline various ways individuals and organizations can contribute their time and resources to support your cause.</a:t>
                </a:r>
                <a:endParaRPr lang="en-US" sz="1600" dirty="0"/>
              </a:p>
            </p:txBody>
          </p:sp>
          <p:sp>
            <p:nvSpPr>
              <p:cNvPr id="11" name="Text 8"/>
              <p:cNvSpPr/>
              <p:nvPr/>
            </p:nvSpPr>
            <p:spPr>
              <a:xfrm>
                <a:off x="5669161" y="4883468"/>
                <a:ext cx="3292078" cy="640556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2500"/>
                  </a:lnSpc>
                  <a:buNone/>
                </a:pPr>
                <a:r>
                  <a:rPr lang="en-US" sz="2000" b="1" dirty="0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Simple Contact and Enquiry Forms</a:t>
                </a:r>
                <a:endParaRPr lang="en-US" sz="2000" dirty="0"/>
              </a:p>
            </p:txBody>
          </p:sp>
          <p:sp>
            <p:nvSpPr>
              <p:cNvPr id="12" name="Text 9"/>
              <p:cNvSpPr/>
              <p:nvPr/>
            </p:nvSpPr>
            <p:spPr>
              <a:xfrm>
                <a:off x="5669161" y="5647015"/>
                <a:ext cx="3292078" cy="1640086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2550"/>
                  </a:lnSpc>
                  <a:buNone/>
                </a:pPr>
                <a:r>
                  <a:rPr lang="en-US" sz="1600" dirty="0">
                    <a:solidFill>
                      <a:srgbClr val="272525"/>
                    </a:solidFill>
                    <a:latin typeface="Inter" pitchFamily="34" charset="0"/>
                    <a:ea typeface="Inter" pitchFamily="34" charset="-122"/>
                    <a:cs typeface="Inter" pitchFamily="34" charset="-120"/>
                  </a:rPr>
                  <a:t>Streamline communication with easy-to-use forms, ensuring visitors can connect with your team effortlessly for questions or collaboration.</a:t>
                </a:r>
                <a:endParaRPr lang="en-US" sz="1600" dirty="0"/>
              </a:p>
            </p:txBody>
          </p:sp>
          <p:sp>
            <p:nvSpPr>
              <p:cNvPr id="13" name="Shape 10"/>
              <p:cNvSpPr/>
              <p:nvPr/>
            </p:nvSpPr>
            <p:spPr>
              <a:xfrm>
                <a:off x="4900493" y="5829062"/>
                <a:ext cx="512445" cy="512445"/>
              </a:xfrm>
              <a:prstGeom prst="roundRect">
                <a:avLst>
                  <a:gd name="adj" fmla="val 16802"/>
                </a:avLst>
              </a:prstGeom>
              <a:solidFill>
                <a:srgbClr val="FFFFFF"/>
              </a:solidFill>
              <a:ln w="22860">
                <a:solidFill>
                  <a:srgbClr val="C0C1D7"/>
                </a:solidFill>
                <a:prstDash val="solid"/>
              </a:ln>
            </p:spPr>
          </p:sp>
          <p:sp>
            <p:nvSpPr>
              <p:cNvPr id="17" name="Text 13"/>
              <p:cNvSpPr/>
              <p:nvPr/>
            </p:nvSpPr>
            <p:spPr>
              <a:xfrm>
                <a:off x="9986129" y="4883468"/>
                <a:ext cx="2562463" cy="320278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500"/>
                  </a:lnSpc>
                  <a:buNone/>
                </a:pPr>
                <a:r>
                  <a:rPr lang="en-US" sz="2000" b="1" dirty="0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Clear Calls to Action</a:t>
                </a:r>
                <a:endParaRPr lang="en-US" sz="2000" dirty="0"/>
              </a:p>
            </p:txBody>
          </p:sp>
          <p:sp>
            <p:nvSpPr>
              <p:cNvPr id="18" name="Text 14"/>
              <p:cNvSpPr/>
              <p:nvPr/>
            </p:nvSpPr>
            <p:spPr>
              <a:xfrm>
                <a:off x="9986129" y="5326737"/>
                <a:ext cx="3599617" cy="1640086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2550"/>
                  </a:lnSpc>
                  <a:buNone/>
                </a:pPr>
                <a:r>
                  <a:rPr lang="en-US" sz="1600" dirty="0">
                    <a:solidFill>
                      <a:srgbClr val="272525"/>
                    </a:solidFill>
                    <a:latin typeface="Inter" pitchFamily="34" charset="0"/>
                    <a:ea typeface="Inter" pitchFamily="34" charset="-122"/>
                    <a:cs typeface="Inter" pitchFamily="34" charset="-120"/>
                  </a:rPr>
                  <a:t>Strategically placed and compelling calls to action guide visitors towards specific engagement opportunities, from signing up for newsletters to attending events.</a:t>
                </a:r>
                <a:endParaRPr lang="en-US" sz="1600" dirty="0"/>
              </a:p>
            </p:txBody>
          </p:sp>
          <p:sp>
            <p:nvSpPr>
              <p:cNvPr id="19" name="Shape 15"/>
              <p:cNvSpPr/>
              <p:nvPr/>
            </p:nvSpPr>
            <p:spPr>
              <a:xfrm>
                <a:off x="9217462" y="5829062"/>
                <a:ext cx="512445" cy="512445"/>
              </a:xfrm>
              <a:prstGeom prst="roundRect">
                <a:avLst>
                  <a:gd name="adj" fmla="val 16802"/>
                </a:avLst>
              </a:prstGeom>
              <a:solidFill>
                <a:srgbClr val="FFFFFF"/>
              </a:solidFill>
              <a:ln w="22860">
                <a:solidFill>
                  <a:srgbClr val="C0C1D7"/>
                </a:solidFill>
                <a:prstDash val="solid"/>
              </a:ln>
            </p:spPr>
          </p:sp>
        </p:grpSp>
      </p:grpSp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15"/>
          <a:stretch/>
        </p:blipFill>
        <p:spPr bwMode="auto">
          <a:xfrm>
            <a:off x="0" y="0"/>
            <a:ext cx="14630400" cy="2778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102" y="998577"/>
            <a:ext cx="6247686" cy="444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Simplifying Contributions &amp; Support</a:t>
            </a:r>
            <a:endParaRPr lang="en-US" sz="2750" dirty="0"/>
          </a:p>
        </p:txBody>
      </p:sp>
      <p:sp>
        <p:nvSpPr>
          <p:cNvPr id="4" name="Text 1"/>
          <p:cNvSpPr/>
          <p:nvPr/>
        </p:nvSpPr>
        <p:spPr>
          <a:xfrm>
            <a:off x="622102" y="1709499"/>
            <a:ext cx="7899797" cy="568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smooth and secure donation process is fundamental for converting interest into tangible support, ensuring every contribution is made with confidence.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22102" y="2744629"/>
            <a:ext cx="3860959" cy="2444115"/>
          </a:xfrm>
          <a:prstGeom prst="roundRect">
            <a:avLst>
              <a:gd name="adj" fmla="val 4489"/>
            </a:avLst>
          </a:prstGeom>
          <a:solidFill>
            <a:srgbClr val="FFFFFF"/>
          </a:solidFill>
          <a:ln/>
        </p:spPr>
      </p:sp>
      <p:sp>
        <p:nvSpPr>
          <p:cNvPr id="6" name="Shape 3"/>
          <p:cNvSpPr/>
          <p:nvPr/>
        </p:nvSpPr>
        <p:spPr>
          <a:xfrm>
            <a:off x="622102" y="2721769"/>
            <a:ext cx="3860959" cy="91440"/>
          </a:xfrm>
          <a:prstGeom prst="roundRect">
            <a:avLst>
              <a:gd name="adj" fmla="val 81655"/>
            </a:avLst>
          </a:prstGeom>
          <a:solidFill>
            <a:srgbClr val="4950BC"/>
          </a:solidFill>
          <a:ln/>
        </p:spPr>
      </p:sp>
      <p:sp>
        <p:nvSpPr>
          <p:cNvPr id="7" name="Shape 4"/>
          <p:cNvSpPr/>
          <p:nvPr/>
        </p:nvSpPr>
        <p:spPr>
          <a:xfrm>
            <a:off x="2285940" y="2478048"/>
            <a:ext cx="533281" cy="533281"/>
          </a:xfrm>
          <a:prstGeom prst="roundRect">
            <a:avLst>
              <a:gd name="adj" fmla="val 171467"/>
            </a:avLst>
          </a:prstGeom>
          <a:solidFill>
            <a:srgbClr val="4950BC"/>
          </a:solidFill>
          <a:ln/>
        </p:spPr>
      </p:sp>
      <p:sp>
        <p:nvSpPr>
          <p:cNvPr id="8" name="Text 5"/>
          <p:cNvSpPr/>
          <p:nvPr/>
        </p:nvSpPr>
        <p:spPr>
          <a:xfrm>
            <a:off x="2445960" y="2611398"/>
            <a:ext cx="213241" cy="266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822722" y="3188970"/>
            <a:ext cx="2576155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Clear Donation Prompts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822722" y="3573185"/>
            <a:ext cx="3459718" cy="1137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Prominently feature donation buttons and links across the site, making it effortless for supporters to find how to give.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4660821" y="2744629"/>
            <a:ext cx="3861078" cy="2444115"/>
          </a:xfrm>
          <a:prstGeom prst="roundRect">
            <a:avLst>
              <a:gd name="adj" fmla="val 4489"/>
            </a:avLst>
          </a:prstGeom>
          <a:solidFill>
            <a:srgbClr val="FFFFFF"/>
          </a:solidFill>
          <a:ln/>
        </p:spPr>
      </p:sp>
      <p:sp>
        <p:nvSpPr>
          <p:cNvPr id="12" name="Shape 9"/>
          <p:cNvSpPr/>
          <p:nvPr/>
        </p:nvSpPr>
        <p:spPr>
          <a:xfrm>
            <a:off x="4660821" y="2721769"/>
            <a:ext cx="3861078" cy="91440"/>
          </a:xfrm>
          <a:prstGeom prst="roundRect">
            <a:avLst>
              <a:gd name="adj" fmla="val 81655"/>
            </a:avLst>
          </a:prstGeom>
          <a:solidFill>
            <a:srgbClr val="4950BC"/>
          </a:solidFill>
          <a:ln/>
        </p:spPr>
      </p:sp>
      <p:sp>
        <p:nvSpPr>
          <p:cNvPr id="13" name="Shape 10"/>
          <p:cNvSpPr/>
          <p:nvPr/>
        </p:nvSpPr>
        <p:spPr>
          <a:xfrm>
            <a:off x="6324660" y="2478048"/>
            <a:ext cx="533281" cy="533281"/>
          </a:xfrm>
          <a:prstGeom prst="roundRect">
            <a:avLst>
              <a:gd name="adj" fmla="val 171467"/>
            </a:avLst>
          </a:prstGeom>
          <a:solidFill>
            <a:srgbClr val="4950BC"/>
          </a:solidFill>
          <a:ln/>
        </p:spPr>
      </p:sp>
      <p:sp>
        <p:nvSpPr>
          <p:cNvPr id="14" name="Text 11"/>
          <p:cNvSpPr/>
          <p:nvPr/>
        </p:nvSpPr>
        <p:spPr>
          <a:xfrm>
            <a:off x="6484739" y="2588478"/>
            <a:ext cx="213241" cy="266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4861441" y="3188970"/>
            <a:ext cx="3459837" cy="555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Cause-Focused Contribution Options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4861441" y="3850838"/>
            <a:ext cx="3459837" cy="1137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Allow donors to direct their contributions to specific programs or causes, increasing their sense of impact and personalization.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622102" y="5633085"/>
            <a:ext cx="7899797" cy="1597819"/>
          </a:xfrm>
          <a:prstGeom prst="roundRect">
            <a:avLst>
              <a:gd name="adj" fmla="val 6867"/>
            </a:avLst>
          </a:prstGeom>
          <a:solidFill>
            <a:srgbClr val="FFFFFF"/>
          </a:solidFill>
          <a:ln/>
        </p:spPr>
      </p:sp>
      <p:sp>
        <p:nvSpPr>
          <p:cNvPr id="18" name="Shape 15"/>
          <p:cNvSpPr/>
          <p:nvPr/>
        </p:nvSpPr>
        <p:spPr>
          <a:xfrm>
            <a:off x="622102" y="5610225"/>
            <a:ext cx="7899797" cy="91440"/>
          </a:xfrm>
          <a:prstGeom prst="roundRect">
            <a:avLst>
              <a:gd name="adj" fmla="val 81655"/>
            </a:avLst>
          </a:prstGeom>
          <a:solidFill>
            <a:srgbClr val="4950BC"/>
          </a:solidFill>
          <a:ln/>
        </p:spPr>
      </p:sp>
      <p:sp>
        <p:nvSpPr>
          <p:cNvPr id="19" name="Shape 16"/>
          <p:cNvSpPr/>
          <p:nvPr/>
        </p:nvSpPr>
        <p:spPr>
          <a:xfrm>
            <a:off x="4305360" y="5366504"/>
            <a:ext cx="533281" cy="533281"/>
          </a:xfrm>
          <a:prstGeom prst="roundRect">
            <a:avLst>
              <a:gd name="adj" fmla="val 171467"/>
            </a:avLst>
          </a:prstGeom>
          <a:solidFill>
            <a:srgbClr val="4950BC"/>
          </a:solidFill>
          <a:ln/>
        </p:spPr>
      </p:sp>
      <p:sp>
        <p:nvSpPr>
          <p:cNvPr id="20" name="Text 17"/>
          <p:cNvSpPr/>
          <p:nvPr/>
        </p:nvSpPr>
        <p:spPr>
          <a:xfrm>
            <a:off x="4465380" y="5499854"/>
            <a:ext cx="213241" cy="266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650" dirty="0"/>
          </a:p>
        </p:txBody>
      </p:sp>
      <p:sp>
        <p:nvSpPr>
          <p:cNvPr id="21" name="Text 18"/>
          <p:cNvSpPr/>
          <p:nvPr/>
        </p:nvSpPr>
        <p:spPr>
          <a:xfrm>
            <a:off x="822722" y="6077426"/>
            <a:ext cx="3857268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Trust-Building Design for Payments</a:t>
            </a:r>
            <a:endParaRPr lang="en-US" sz="1700" dirty="0"/>
          </a:p>
        </p:txBody>
      </p:sp>
      <p:sp>
        <p:nvSpPr>
          <p:cNvPr id="22" name="Text 19"/>
          <p:cNvSpPr/>
          <p:nvPr/>
        </p:nvSpPr>
        <p:spPr>
          <a:xfrm>
            <a:off x="822722" y="6461641"/>
            <a:ext cx="7498556" cy="568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secure payment gateways and clearly communicate security measures, building confidence in the donation process.</a:t>
            </a:r>
            <a:endParaRPr lang="en-US" sz="13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24138"/>
            <a:ext cx="74049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Experience &amp; Design Quality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163127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professional website is not just about aesthetics; it's about providing an intuitive, accessible, and enjoyable experience for all users.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2725579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1.5s</a:t>
            </a:r>
            <a:endParaRPr lang="en-US" sz="5850" dirty="0"/>
          </a:p>
        </p:txBody>
      </p:sp>
      <p:sp>
        <p:nvSpPr>
          <p:cNvPr id="6" name="Text 3"/>
          <p:cNvSpPr/>
          <p:nvPr/>
        </p:nvSpPr>
        <p:spPr>
          <a:xfrm>
            <a:off x="793790" y="3757374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Fast Loading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4247793"/>
            <a:ext cx="2329815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expect quick access. Optimized images and code ensure your site loads rapidly, reducing bounce rates.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3407093" y="2725579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90%</a:t>
            </a:r>
            <a:endParaRPr lang="en-US" sz="5850" dirty="0"/>
          </a:p>
        </p:txBody>
      </p:sp>
      <p:sp>
        <p:nvSpPr>
          <p:cNvPr id="9" name="Text 6"/>
          <p:cNvSpPr/>
          <p:nvPr/>
        </p:nvSpPr>
        <p:spPr>
          <a:xfrm>
            <a:off x="3407093" y="3757374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Mobile Responsiveness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3407093" y="4602123"/>
            <a:ext cx="2329815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With most users on mobile, a site that adapts seamlessly to all screen sizes is essential for broad accessibility and engagement.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020395" y="2725579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Intuitive</a:t>
            </a:r>
            <a:endParaRPr lang="en-US" sz="5850" dirty="0"/>
          </a:p>
        </p:txBody>
      </p:sp>
      <p:sp>
        <p:nvSpPr>
          <p:cNvPr id="12" name="Text 9"/>
          <p:cNvSpPr/>
          <p:nvPr/>
        </p:nvSpPr>
        <p:spPr>
          <a:xfrm>
            <a:off x="6020395" y="3757374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Simple Navigation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020395" y="4602123"/>
            <a:ext cx="2329815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clear and logical site structure allows visitors to find information easily, enhancing their overall experience and encouraging deeper exploration.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8426" y="580192"/>
            <a:ext cx="7989689" cy="527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More Than a Website — A Digital Asset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38426" y="1529596"/>
            <a:ext cx="13153549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Your website is a dynamic investment that continuously delivers value, evolving with your organization's needs and expanding its reach.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38426" y="2441972"/>
            <a:ext cx="2192179" cy="1553170"/>
          </a:xfrm>
          <a:prstGeom prst="roundRect">
            <a:avLst>
              <a:gd name="adj" fmla="val 570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3141583" y="2652951"/>
            <a:ext cx="4194453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Improves Visibility and Outreach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3141583" y="3109079"/>
            <a:ext cx="10539413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strong online presence amplifies your voice, reaching new audiences and expanding your sphere of influence.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3036094" y="3985617"/>
            <a:ext cx="10750391" cy="11430"/>
          </a:xfrm>
          <a:prstGeom prst="roundRect">
            <a:avLst>
              <a:gd name="adj" fmla="val 775338"/>
            </a:avLst>
          </a:prstGeom>
          <a:solidFill>
            <a:srgbClr val="C0C1D7"/>
          </a:solidFill>
          <a:ln/>
        </p:spPr>
      </p:sp>
      <p:sp>
        <p:nvSpPr>
          <p:cNvPr id="9" name="Shape 6"/>
          <p:cNvSpPr/>
          <p:nvPr/>
        </p:nvSpPr>
        <p:spPr>
          <a:xfrm>
            <a:off x="738427" y="4100632"/>
            <a:ext cx="3467814" cy="1553170"/>
          </a:xfrm>
          <a:prstGeom prst="roundRect">
            <a:avLst>
              <a:gd name="adj" fmla="val 570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grpSp>
        <p:nvGrpSpPr>
          <p:cNvPr id="18" name="Group 17"/>
          <p:cNvGrpSpPr/>
          <p:nvPr/>
        </p:nvGrpSpPr>
        <p:grpSpPr>
          <a:xfrm>
            <a:off x="4554557" y="4366914"/>
            <a:ext cx="8347115" cy="1131213"/>
            <a:chOff x="5333881" y="4311610"/>
            <a:chExt cx="8347115" cy="1131213"/>
          </a:xfrm>
        </p:grpSpPr>
        <p:sp>
          <p:nvSpPr>
            <p:cNvPr id="11" name="Text 7"/>
            <p:cNvSpPr/>
            <p:nvPr/>
          </p:nvSpPr>
          <p:spPr>
            <a:xfrm>
              <a:off x="5333881" y="4311610"/>
              <a:ext cx="5151715" cy="32956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50"/>
                </a:lnSpc>
                <a:buNone/>
              </a:pPr>
              <a:r>
                <a:rPr lang="en-US" sz="205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Supports Future Growth and Campaigns</a:t>
              </a:r>
              <a:endParaRPr lang="en-US" sz="2050" dirty="0"/>
            </a:p>
          </p:txBody>
        </p:sp>
        <p:sp>
          <p:nvSpPr>
            <p:cNvPr id="12" name="Text 8"/>
            <p:cNvSpPr/>
            <p:nvPr/>
          </p:nvSpPr>
          <p:spPr>
            <a:xfrm>
              <a:off x="5333881" y="4767739"/>
              <a:ext cx="8347115" cy="67508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en-US" sz="16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The website provides a flexible foundation for launching new initiatives, fundraising drives, and advocacy efforts.</a:t>
              </a:r>
              <a:endParaRPr lang="en-US" sz="1650" dirty="0"/>
            </a:p>
          </p:txBody>
        </p:sp>
      </p:grpSp>
      <p:sp>
        <p:nvSpPr>
          <p:cNvPr id="13" name="Shape 9"/>
          <p:cNvSpPr/>
          <p:nvPr/>
        </p:nvSpPr>
        <p:spPr>
          <a:xfrm>
            <a:off x="5228392" y="5644277"/>
            <a:ext cx="8558093" cy="11430"/>
          </a:xfrm>
          <a:prstGeom prst="roundRect">
            <a:avLst>
              <a:gd name="adj" fmla="val 775338"/>
            </a:avLst>
          </a:prstGeom>
          <a:solidFill>
            <a:srgbClr val="C0C1D7"/>
          </a:solidFill>
          <a:ln/>
        </p:spPr>
      </p:sp>
      <p:sp>
        <p:nvSpPr>
          <p:cNvPr id="14" name="Shape 10"/>
          <p:cNvSpPr/>
          <p:nvPr/>
        </p:nvSpPr>
        <p:spPr>
          <a:xfrm>
            <a:off x="738426" y="5759291"/>
            <a:ext cx="5690509" cy="1890713"/>
          </a:xfrm>
          <a:prstGeom prst="roundRect">
            <a:avLst>
              <a:gd name="adj" fmla="val 468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7526179" y="5970270"/>
            <a:ext cx="3442097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Easy to Maintain and Scale</a:t>
            </a:r>
            <a:endParaRPr lang="en-US" sz="2050" dirty="0"/>
          </a:p>
        </p:txBody>
      </p:sp>
      <p:sp>
        <p:nvSpPr>
          <p:cNvPr id="17" name="Text 12"/>
          <p:cNvSpPr/>
          <p:nvPr/>
        </p:nvSpPr>
        <p:spPr>
          <a:xfrm>
            <a:off x="7526179" y="6426398"/>
            <a:ext cx="6154817" cy="1012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 with scalability in mind, your digital platform can grow </a:t>
            </a:r>
            <a:r>
              <a:rPr lang="en-US" sz="165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alongside 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your NGO, adapting to new programs and increasing traffic without significant overhaul.</a:t>
            </a:r>
            <a:endParaRPr lang="en-US" sz="165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191" y="2580646"/>
            <a:ext cx="1528647" cy="1203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245" y="4256336"/>
            <a:ext cx="1878178" cy="1367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 descr="Plant Maintenance Challenges 2023 | FieldInsigh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92" y="5965072"/>
            <a:ext cx="3035662" cy="1593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2"/>
          <p:cNvSpPr/>
          <p:nvPr/>
        </p:nvSpPr>
        <p:spPr>
          <a:xfrm>
            <a:off x="12773465" y="7792818"/>
            <a:ext cx="1773115" cy="35722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920</Words>
  <Application>Microsoft Office PowerPoint</Application>
  <PresentationFormat>Custom</PresentationFormat>
  <Paragraphs>90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Deepu</dc:creator>
  <cp:lastModifiedBy>Deepu</cp:lastModifiedBy>
  <cp:revision>7</cp:revision>
  <dcterms:created xsi:type="dcterms:W3CDTF">2026-01-22T05:18:25Z</dcterms:created>
  <dcterms:modified xsi:type="dcterms:W3CDTF">2026-01-22T06:49:44Z</dcterms:modified>
</cp:coreProperties>
</file>